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3" r:id="rId9"/>
    <p:sldId id="268" r:id="rId10"/>
    <p:sldId id="266" r:id="rId11"/>
    <p:sldId id="267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05F64-24FE-405A-8EF1-15DB399B1ED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86474-CABE-4059-9B05-A70A43FDE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514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=10%+17,5%+66%*62,5%*80%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86474-CABE-4059-9B05-A70A43FDE3C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666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=10%+17,5%+66%*62,5%*80%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86474-CABE-4059-9B05-A70A43FDE3C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666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439A07-5CA2-447E-BE38-BAC3101B0F26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CF56F9-4DF5-4565-B0E0-B57D3BB15725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pps.who.int/nha/database/Select/Indicators/en" TargetMode="External"/><Relationship Id="rId2" Type="http://schemas.openxmlformats.org/officeDocument/2006/relationships/hyperlink" Target="http://www.imf.org/external/pubs/ft/weo/2013/01/weodata/index.asp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jointlearningnetwork.org/uploads/files/resources/ComblerLEcart_Report_FINAL_4.21.15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2276872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fr-FR" dirty="0"/>
              <a:t>Cadrage du débat 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capacité </a:t>
            </a:r>
            <a:r>
              <a:rPr lang="fr-FR" dirty="0"/>
              <a:t>financière de l’Etat et </a:t>
            </a:r>
            <a:r>
              <a:rPr lang="fr-FR" dirty="0" smtClean="0"/>
              <a:t>arbitrages </a:t>
            </a:r>
            <a:r>
              <a:rPr lang="fr-FR" dirty="0"/>
              <a:t>sur les subventions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7448872" cy="1224136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fr-FR" sz="2000" b="1" i="1" cap="small" dirty="0"/>
              <a:t>atelier</a:t>
            </a:r>
            <a:r>
              <a:rPr lang="x-none" sz="2000" b="1" i="1" cap="small"/>
              <a:t> technique </a:t>
            </a:r>
            <a:r>
              <a:rPr lang="fr-FR" sz="2000" b="1" i="1" cap="small" dirty="0"/>
              <a:t>portant sur le choix d’un </a:t>
            </a:r>
            <a:r>
              <a:rPr lang="x-none" sz="2000" b="1" i="1" cap="small"/>
              <a:t>panier de soins a couvrir par l’assurance maladie universelle</a:t>
            </a:r>
            <a:r>
              <a:rPr lang="fr-FR" sz="2000" b="1" i="1" cap="small" dirty="0"/>
              <a:t>, son </a:t>
            </a:r>
            <a:r>
              <a:rPr lang="fr-FR" sz="2000" b="1" i="1" cap="small" dirty="0" smtClean="0"/>
              <a:t>coût </a:t>
            </a:r>
            <a:r>
              <a:rPr lang="fr-FR" sz="2000" b="1" i="1" cap="small" dirty="0"/>
              <a:t>et son </a:t>
            </a:r>
            <a:r>
              <a:rPr lang="fr-FR" sz="2000" b="1" i="1" cap="small" dirty="0" smtClean="0"/>
              <a:t>financement</a:t>
            </a:r>
          </a:p>
          <a:p>
            <a:pPr algn="r"/>
            <a:endParaRPr lang="fr-FR" sz="2000" b="1" i="1" cap="small" dirty="0"/>
          </a:p>
          <a:p>
            <a:pPr algn="r"/>
            <a:r>
              <a:rPr lang="fr-FR" sz="2000" b="1" i="1" cap="small" dirty="0" smtClean="0"/>
              <a:t>Alexis Bigeard, IST/WA, OMS, Juin 2015 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29857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èche courbée vers le haut 3"/>
          <p:cNvSpPr/>
          <p:nvPr/>
        </p:nvSpPr>
        <p:spPr>
          <a:xfrm>
            <a:off x="1043608" y="4365104"/>
            <a:ext cx="6984776" cy="2160240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764704"/>
            <a:ext cx="25527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764704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945276"/>
            <a:ext cx="41433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080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FR" sz="4000" b="1" dirty="0"/>
          </a:p>
          <a:p>
            <a:pPr marL="0" indent="0" algn="ctr">
              <a:buNone/>
            </a:pPr>
            <a:endParaRPr lang="fr-FR" sz="4000" b="1" dirty="0" smtClean="0"/>
          </a:p>
          <a:p>
            <a:pPr marL="0" indent="0" algn="ctr">
              <a:buNone/>
            </a:pPr>
            <a:r>
              <a:rPr lang="fr-FR" sz="4000" b="1" dirty="0" smtClean="0"/>
              <a:t>Merci !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22894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b="1" dirty="0" smtClean="0"/>
          </a:p>
          <a:p>
            <a:pPr>
              <a:buFont typeface="Arial" charset="0"/>
              <a:buChar char="•"/>
            </a:pPr>
            <a:r>
              <a:rPr lang="fr-FR" dirty="0" smtClean="0"/>
              <a:t>Un choix national : le </a:t>
            </a:r>
            <a:r>
              <a:rPr lang="fr-FR" dirty="0"/>
              <a:t>caractère éminemment politique du type de RAMU choisi</a:t>
            </a:r>
          </a:p>
          <a:p>
            <a:pPr>
              <a:buFont typeface="Arial" charset="0"/>
              <a:buChar char="•"/>
            </a:pPr>
            <a:r>
              <a:rPr lang="fr-FR" dirty="0" smtClean="0"/>
              <a:t>Finances </a:t>
            </a:r>
            <a:r>
              <a:rPr lang="fr-FR" dirty="0"/>
              <a:t>publiques </a:t>
            </a:r>
            <a:r>
              <a:rPr lang="fr-FR" dirty="0" smtClean="0"/>
              <a:t>en santé et participation de l’Etat au financement d’une AMU : </a:t>
            </a:r>
            <a:r>
              <a:rPr lang="fr-FR" dirty="0"/>
              <a:t>comparaisons internationales</a:t>
            </a:r>
          </a:p>
          <a:p>
            <a:pPr>
              <a:buFont typeface="Arial" charset="0"/>
              <a:buChar char="•"/>
            </a:pPr>
            <a:r>
              <a:rPr lang="fr-FR" dirty="0" smtClean="0"/>
              <a:t>Subventions </a:t>
            </a:r>
            <a:r>
              <a:rPr lang="fr-FR" dirty="0"/>
              <a:t>aux catégories de </a:t>
            </a:r>
            <a:r>
              <a:rPr lang="fr-FR" dirty="0" smtClean="0"/>
              <a:t>population : </a:t>
            </a:r>
            <a:r>
              <a:rPr lang="fr-FR" dirty="0"/>
              <a:t>arbitrages</a:t>
            </a:r>
          </a:p>
          <a:p>
            <a:pPr>
              <a:buFont typeface="Arial" charset="0"/>
              <a:buChar char="•"/>
            </a:pPr>
            <a:r>
              <a:rPr lang="fr-FR" dirty="0" smtClean="0"/>
              <a:t>Hypothèses financières simplifiées</a:t>
            </a:r>
          </a:p>
        </p:txBody>
      </p:sp>
    </p:spTree>
    <p:extLst>
      <p:ext uri="{BB962C8B-B14F-4D97-AF65-F5344CB8AC3E}">
        <p14:creationId xmlns:p14="http://schemas.microsoft.com/office/powerpoint/2010/main" val="284632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19256" cy="866360"/>
          </a:xfrm>
        </p:spPr>
        <p:txBody>
          <a:bodyPr>
            <a:normAutofit fontScale="90000"/>
          </a:bodyPr>
          <a:lstStyle/>
          <a:p>
            <a:pPr marL="571500" indent="-571500"/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sz="3300" dirty="0" smtClean="0"/>
              <a:t>Le caractère éminemment politique du type de RAMU choisi</a:t>
            </a:r>
            <a:endParaRPr lang="fr-FR" sz="33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32445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u="sng" dirty="0"/>
              <a:t>La LOI pose des principes fort sur l’Etat </a:t>
            </a:r>
            <a:r>
              <a:rPr lang="fr-FR" u="sng" dirty="0" smtClean="0"/>
              <a:t>social</a:t>
            </a:r>
          </a:p>
          <a:p>
            <a:pPr marL="0" indent="0">
              <a:buNone/>
            </a:pPr>
            <a:endParaRPr lang="fr-FR" u="sng" dirty="0"/>
          </a:p>
          <a:p>
            <a:r>
              <a:rPr lang="fr-FR" b="1" dirty="0" smtClean="0"/>
              <a:t>Vision </a:t>
            </a:r>
            <a:r>
              <a:rPr lang="fr-FR" b="1" dirty="0"/>
              <a:t>de l’Etat : </a:t>
            </a:r>
            <a:r>
              <a:rPr lang="fr-FR" dirty="0"/>
              <a:t>gestionnaire et </a:t>
            </a:r>
            <a:r>
              <a:rPr lang="fr-FR" dirty="0" err="1"/>
              <a:t>redistributeur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b="1" dirty="0" smtClean="0"/>
              <a:t>Choix de solidarité : </a:t>
            </a:r>
            <a:r>
              <a:rPr lang="fr-FR" dirty="0" smtClean="0"/>
              <a:t>subventions croisées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i="1" dirty="0"/>
              <a:t>= Obligation et Universalité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u="sng" dirty="0"/>
              <a:t>Les Décrets précisent les niveaux et les bénéficiaires de la </a:t>
            </a:r>
            <a:r>
              <a:rPr lang="fr-FR" u="sng" dirty="0" smtClean="0"/>
              <a:t>solidarité</a:t>
            </a:r>
          </a:p>
          <a:p>
            <a:pPr marL="0" indent="0">
              <a:buNone/>
            </a:pPr>
            <a:endParaRPr lang="fr-FR" u="sng" dirty="0" smtClean="0"/>
          </a:p>
          <a:p>
            <a:r>
              <a:rPr lang="fr-FR" b="1" dirty="0" smtClean="0"/>
              <a:t>Niveau de solidarité </a:t>
            </a:r>
          </a:p>
          <a:p>
            <a:r>
              <a:rPr lang="fr-FR" b="1" dirty="0" smtClean="0"/>
              <a:t>Conception de l’équité </a:t>
            </a:r>
            <a:r>
              <a:rPr lang="fr-FR" dirty="0" smtClean="0"/>
              <a:t>: où porter l’effort d’équilibre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i="1" dirty="0"/>
              <a:t>= </a:t>
            </a:r>
            <a:r>
              <a:rPr lang="fr-FR" i="1" dirty="0" smtClean="0"/>
              <a:t>Choix de panier</a:t>
            </a:r>
            <a:r>
              <a:rPr lang="fr-FR" i="1" dirty="0"/>
              <a:t>, financement de </a:t>
            </a:r>
            <a:r>
              <a:rPr lang="fr-FR" i="1" dirty="0" smtClean="0"/>
              <a:t>l’Etat, populations </a:t>
            </a:r>
            <a:r>
              <a:rPr lang="fr-FR" i="1" dirty="0"/>
              <a:t>subventionnées</a:t>
            </a:r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I.1</a:t>
            </a:r>
          </a:p>
        </p:txBody>
      </p:sp>
    </p:spTree>
    <p:extLst>
      <p:ext uri="{BB962C8B-B14F-4D97-AF65-F5344CB8AC3E}">
        <p14:creationId xmlns:p14="http://schemas.microsoft.com/office/powerpoint/2010/main" val="189578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19256" cy="866360"/>
          </a:xfrm>
        </p:spPr>
        <p:txBody>
          <a:bodyPr>
            <a:normAutofit fontScale="90000"/>
          </a:bodyPr>
          <a:lstStyle/>
          <a:p>
            <a:r>
              <a:rPr lang="fr-FR" sz="3200" dirty="0" smtClean="0"/>
              <a:t>Finances </a:t>
            </a:r>
            <a:r>
              <a:rPr lang="fr-FR" sz="3200" dirty="0"/>
              <a:t>publiques et santé : comparaisons internationales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4690774"/>
              </p:ext>
            </p:extLst>
          </p:nvPr>
        </p:nvGraphicFramePr>
        <p:xfrm>
          <a:off x="323525" y="2348880"/>
          <a:ext cx="8586703" cy="2600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9"/>
                <a:gridCol w="1178220"/>
                <a:gridCol w="1277360"/>
                <a:gridCol w="1064467"/>
                <a:gridCol w="944448"/>
                <a:gridCol w="1080120"/>
                <a:gridCol w="1097869"/>
              </a:tblGrid>
              <a:tr h="606842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Burkina</a:t>
                      </a:r>
                      <a:r>
                        <a:rPr lang="fr-FR" sz="1600" baseline="0" dirty="0" smtClean="0"/>
                        <a:t> Faso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Moyenne UEMOA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Rwanda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Ghana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Canada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France</a:t>
                      </a:r>
                      <a:endParaRPr lang="fr-FR" sz="1600" dirty="0"/>
                    </a:p>
                  </a:txBody>
                  <a:tcPr/>
                </a:tc>
              </a:tr>
              <a:tr h="548342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% budget consacré à la santé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14%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11%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22%</a:t>
                      </a:r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18%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16%</a:t>
                      </a:r>
                      <a:endParaRPr lang="fr-FR" sz="1600" dirty="0"/>
                    </a:p>
                  </a:txBody>
                  <a:tcPr/>
                </a:tc>
              </a:tr>
              <a:tr h="83506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Dépenses du</a:t>
                      </a:r>
                      <a:r>
                        <a:rPr lang="fr-FR" sz="1600" baseline="0" dirty="0" smtClean="0"/>
                        <a:t> gouvernement / PNB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26%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25%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26%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32%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40%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56%</a:t>
                      </a:r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Paiement</a:t>
                      </a:r>
                      <a:r>
                        <a:rPr lang="fr-FR" sz="1600" baseline="0" dirty="0" smtClean="0"/>
                        <a:t> Direct des Ménages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33%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45%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18%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36%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15%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7%</a:t>
                      </a:r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I.2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67544" y="5805264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linkClick r:id="rId2"/>
              </a:rPr>
              <a:t>Sources :</a:t>
            </a:r>
          </a:p>
          <a:p>
            <a:r>
              <a:rPr lang="fr-FR" dirty="0">
                <a:hlinkClick r:id="rId2"/>
              </a:rPr>
              <a:t>FMI : </a:t>
            </a:r>
            <a:r>
              <a:rPr lang="fr-FR" dirty="0" smtClean="0">
                <a:hlinkClick r:id="rId2"/>
              </a:rPr>
              <a:t>http</a:t>
            </a:r>
            <a:r>
              <a:rPr lang="fr-FR" dirty="0">
                <a:hlinkClick r:id="rId2"/>
              </a:rPr>
              <a:t>://</a:t>
            </a:r>
            <a:r>
              <a:rPr lang="fr-FR" dirty="0" smtClean="0">
                <a:hlinkClick r:id="rId2"/>
              </a:rPr>
              <a:t>www.imf.org/external/pubs/ft/weo/2013/01/weodata/index.aspx</a:t>
            </a:r>
            <a:endParaRPr lang="fr-FR" dirty="0" smtClean="0"/>
          </a:p>
          <a:p>
            <a:r>
              <a:rPr lang="fr-FR" dirty="0" smtClean="0"/>
              <a:t>OMS </a:t>
            </a:r>
            <a:r>
              <a:rPr lang="fr-FR" dirty="0"/>
              <a:t>: </a:t>
            </a:r>
            <a:r>
              <a:rPr lang="fr-FR" dirty="0">
                <a:hlinkClick r:id="rId3"/>
              </a:rPr>
              <a:t>http://</a:t>
            </a:r>
            <a:r>
              <a:rPr lang="fr-FR" dirty="0" smtClean="0">
                <a:hlinkClick r:id="rId3"/>
              </a:rPr>
              <a:t>apps.who.int/nha/database/Select/Indicators/en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794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19256" cy="866360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sz="3200" dirty="0"/>
              <a:t>P</a:t>
            </a:r>
            <a:r>
              <a:rPr lang="fr-FR" sz="3200" dirty="0" smtClean="0"/>
              <a:t>articipation </a:t>
            </a:r>
            <a:r>
              <a:rPr lang="fr-FR" sz="3200" dirty="0"/>
              <a:t>de l’Etat au financement d’une AMU : comparaisons internationales</a:t>
            </a: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7802800"/>
              </p:ext>
            </p:extLst>
          </p:nvPr>
        </p:nvGraphicFramePr>
        <p:xfrm>
          <a:off x="269268" y="2174055"/>
          <a:ext cx="8640960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548"/>
                <a:gridCol w="4783788"/>
                <a:gridCol w="2679624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Pays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Subventions à l’assurance maladie universelle visant</a:t>
                      </a:r>
                      <a:r>
                        <a:rPr lang="fr-FR" baseline="0" dirty="0" smtClean="0"/>
                        <a:t> le secteur informel non pauvre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Source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Rwanda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2/3 du</a:t>
                      </a:r>
                      <a:r>
                        <a:rPr lang="fr-FR" baseline="0" dirty="0" smtClean="0"/>
                        <a:t> montant (66%)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Calculs auteur (2011)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Chine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61% (informel urbain) &amp; 85% (informel rural)</a:t>
                      </a:r>
                      <a:endParaRPr lang="fr-FR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hlinkClick r:id="rId2"/>
                        </a:rPr>
                        <a:t>http://jointlearningnetwork.org/uploads/files/resources/ComblerLEcart_Report_FINAL_4.21.15.pdf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Mexique,</a:t>
                      </a:r>
                      <a:r>
                        <a:rPr lang="fr-FR" baseline="0" dirty="0" smtClean="0"/>
                        <a:t> Gabon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100% pour  le secteur informel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Vietnam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30% à 100%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Mali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Discussion pour porter </a:t>
                      </a:r>
                      <a:r>
                        <a:rPr lang="fr-FR" baseline="0" dirty="0" smtClean="0"/>
                        <a:t>la subvention au secteur informel non pauvre </a:t>
                      </a:r>
                      <a:r>
                        <a:rPr lang="fr-FR" dirty="0" smtClean="0"/>
                        <a:t>de</a:t>
                      </a:r>
                      <a:r>
                        <a:rPr lang="fr-FR" baseline="0" dirty="0" smtClean="0"/>
                        <a:t> 50% (pilote en cours) à 80% du montant de la prime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aseline="0" dirty="0" smtClean="0"/>
                        <a:t>PNFS 2013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Ghana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 (&lt;18 ans, femmes enceintes, personnes âgées)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I.3</a:t>
            </a:r>
          </a:p>
        </p:txBody>
      </p:sp>
    </p:spTree>
    <p:extLst>
      <p:ext uri="{BB962C8B-B14F-4D97-AF65-F5344CB8AC3E}">
        <p14:creationId xmlns:p14="http://schemas.microsoft.com/office/powerpoint/2010/main" val="78853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3225" y="764704"/>
            <a:ext cx="8219256" cy="720080"/>
          </a:xfrm>
        </p:spPr>
        <p:txBody>
          <a:bodyPr>
            <a:normAutofit fontScale="90000"/>
          </a:bodyPr>
          <a:lstStyle/>
          <a:p>
            <a:r>
              <a:rPr lang="fr-FR" sz="3200" dirty="0" smtClean="0"/>
              <a:t>Subventions aux catégories de population: arbitrages</a:t>
            </a:r>
            <a:endParaRPr lang="fr-FR" sz="3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523" y="2148929"/>
            <a:ext cx="5580953" cy="396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I.4</a:t>
            </a:r>
          </a:p>
        </p:txBody>
      </p:sp>
    </p:spTree>
    <p:extLst>
      <p:ext uri="{BB962C8B-B14F-4D97-AF65-F5344CB8AC3E}">
        <p14:creationId xmlns:p14="http://schemas.microsoft.com/office/powerpoint/2010/main" val="127853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3225" y="620688"/>
            <a:ext cx="8219256" cy="720080"/>
          </a:xfrm>
        </p:spPr>
        <p:txBody>
          <a:bodyPr>
            <a:normAutofit fontScale="90000"/>
          </a:bodyPr>
          <a:lstStyle/>
          <a:p>
            <a:r>
              <a:rPr lang="fr-FR" sz="3200" dirty="0"/>
              <a:t>Subventions aux catégories de population: arbitrages</a:t>
            </a:r>
          </a:p>
        </p:txBody>
      </p:sp>
      <p:sp>
        <p:nvSpPr>
          <p:cNvPr id="6" name="Accolade fermante 5"/>
          <p:cNvSpPr/>
          <p:nvPr/>
        </p:nvSpPr>
        <p:spPr>
          <a:xfrm>
            <a:off x="5796136" y="1484784"/>
            <a:ext cx="288032" cy="93610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colade fermante 8"/>
          <p:cNvSpPr/>
          <p:nvPr/>
        </p:nvSpPr>
        <p:spPr>
          <a:xfrm>
            <a:off x="5796136" y="2573287"/>
            <a:ext cx="288032" cy="368352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300192" y="177281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copaiement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300192" y="4230381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prime</a:t>
            </a:r>
            <a:endParaRPr lang="fr-F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4772025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I.5</a:t>
            </a:r>
          </a:p>
        </p:txBody>
      </p:sp>
      <p:sp>
        <p:nvSpPr>
          <p:cNvPr id="3" name="Flèche courbée vers le haut 2"/>
          <p:cNvSpPr/>
          <p:nvPr/>
        </p:nvSpPr>
        <p:spPr>
          <a:xfrm rot="8025857" flipV="1">
            <a:off x="3412976" y="4461760"/>
            <a:ext cx="5490356" cy="1490103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7524328" y="4869160"/>
            <a:ext cx="1152128" cy="100811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60%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22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19256" cy="864096"/>
          </a:xfrm>
        </p:spPr>
        <p:txBody>
          <a:bodyPr>
            <a:normAutofit fontScale="90000"/>
          </a:bodyPr>
          <a:lstStyle/>
          <a:p>
            <a:r>
              <a:rPr lang="fr-FR" sz="3300" dirty="0" smtClean="0"/>
              <a:t>Projections simplifiées du financement public en santé</a:t>
            </a:r>
            <a:endParaRPr lang="fr-FR" sz="32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0202593"/>
              </p:ext>
            </p:extLst>
          </p:nvPr>
        </p:nvGraphicFramePr>
        <p:xfrm>
          <a:off x="302840" y="270892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416"/>
                <a:gridCol w="1170384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 rowSpan="3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fr-FR" sz="1600" dirty="0" smtClean="0"/>
                    </a:p>
                    <a:p>
                      <a:endParaRPr lang="fr-FR" sz="1600" dirty="0" smtClean="0"/>
                    </a:p>
                    <a:p>
                      <a:r>
                        <a:rPr lang="fr-FR" sz="1600" dirty="0" smtClean="0"/>
                        <a:t>Dépenses de</a:t>
                      </a:r>
                      <a:r>
                        <a:rPr lang="fr-FR" sz="1600" baseline="0" dirty="0" smtClean="0"/>
                        <a:t> l’E</a:t>
                      </a:r>
                      <a:r>
                        <a:rPr lang="fr-FR" sz="1600" dirty="0" smtClean="0"/>
                        <a:t>tat</a:t>
                      </a:r>
                      <a:endParaRPr lang="fr-FR" sz="16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DEPENSES PUBLIQUES EN SANTE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TOTAL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MS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AM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Autres</a:t>
                      </a:r>
                      <a:endParaRPr lang="fr-FR" dirty="0"/>
                    </a:p>
                  </a:txBody>
                  <a:tcPr/>
                </a:tc>
              </a:tr>
              <a:tr h="626933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% budget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Mds</a:t>
                      </a:r>
                      <a:r>
                        <a:rPr lang="fr-FR" baseline="0" dirty="0" smtClean="0"/>
                        <a:t> FCFA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% budget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Mds</a:t>
                      </a:r>
                      <a:r>
                        <a:rPr lang="fr-FR" baseline="0" dirty="0" smtClean="0"/>
                        <a:t> FCFA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% budget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Mds</a:t>
                      </a:r>
                      <a:r>
                        <a:rPr lang="fr-FR" baseline="0" dirty="0" smtClean="0"/>
                        <a:t> FCFA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% budget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1470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14%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210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10,4%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3,6%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11%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90</a:t>
                      </a:r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2%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8532440" y="6488668"/>
            <a:ext cx="61156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II.1</a:t>
            </a:r>
          </a:p>
        </p:txBody>
      </p:sp>
    </p:spTree>
    <p:extLst>
      <p:ext uri="{BB962C8B-B14F-4D97-AF65-F5344CB8AC3E}">
        <p14:creationId xmlns:p14="http://schemas.microsoft.com/office/powerpoint/2010/main" val="842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1341" y="836712"/>
            <a:ext cx="8219256" cy="720080"/>
          </a:xfrm>
        </p:spPr>
        <p:txBody>
          <a:bodyPr>
            <a:normAutofit fontScale="90000"/>
          </a:bodyPr>
          <a:lstStyle/>
          <a:p>
            <a:r>
              <a:rPr lang="fr-FR" sz="3200" dirty="0"/>
              <a:t>Subventions aux catégories de population: </a:t>
            </a:r>
            <a:r>
              <a:rPr lang="fr-FR" sz="3200" dirty="0" smtClean="0"/>
              <a:t>exemple de base de calcul dans le cadre d’arbitrages</a:t>
            </a:r>
            <a:endParaRPr lang="fr-FR" sz="3200" dirty="0"/>
          </a:p>
        </p:txBody>
      </p:sp>
      <p:sp>
        <p:nvSpPr>
          <p:cNvPr id="10" name="ZoneTexte 9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I.5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957" y="1716643"/>
            <a:ext cx="4772025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661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718</TotalTime>
  <Words>432</Words>
  <Application>Microsoft Office PowerPoint</Application>
  <PresentationFormat>Affichage à l'écran (4:3)</PresentationFormat>
  <Paragraphs>128</Paragraphs>
  <Slides>11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Débit</vt:lpstr>
      <vt:lpstr>Cadrage du débat :  capacité financière de l’Etat et arbitrages sur les subventions </vt:lpstr>
      <vt:lpstr>Sommaire</vt:lpstr>
      <vt:lpstr> Le caractère éminemment politique du type de RAMU choisi</vt:lpstr>
      <vt:lpstr>Finances publiques et santé : comparaisons internationales</vt:lpstr>
      <vt:lpstr> Participation de l’Etat au financement d’une AMU : comparaisons internationales</vt:lpstr>
      <vt:lpstr>Subventions aux catégories de population: arbitrages</vt:lpstr>
      <vt:lpstr>Subventions aux catégories de population: arbitrages</vt:lpstr>
      <vt:lpstr>Projections simplifiées du financement public en santé</vt:lpstr>
      <vt:lpstr>Subventions aux catégories de population: exemple de base de calcul dans le cadre d’arbitrages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Cadrage du débat :  capacité financière de l’Etat et arbitrage sur les subventions</dc:title>
  <dc:creator>Bigeard, Mr Alexis - bf</dc:creator>
  <cp:lastModifiedBy>Bigeard, Mr Alexis - bf</cp:lastModifiedBy>
  <cp:revision>35</cp:revision>
  <dcterms:created xsi:type="dcterms:W3CDTF">2015-05-21T08:32:08Z</dcterms:created>
  <dcterms:modified xsi:type="dcterms:W3CDTF">2015-06-10T09:17:23Z</dcterms:modified>
</cp:coreProperties>
</file>